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</p:sldIdLst>
  <p:sldSz cy="5143500" cx="9144000"/>
  <p:notesSz cx="6858000" cy="9144000"/>
  <p:embeddedFontLst>
    <p:embeddedFont>
      <p:font typeface="Oswald Medium"/>
      <p:regular r:id="rId18"/>
      <p:bold r:id="rId19"/>
    </p:embeddedFont>
    <p:embeddedFont>
      <p:font typeface="Playfair Display"/>
      <p:regular r:id="rId20"/>
      <p:bold r:id="rId21"/>
      <p:italic r:id="rId22"/>
      <p:boldItalic r:id="rId23"/>
    </p:embeddedFont>
    <p:embeddedFont>
      <p:font typeface="Lato"/>
      <p:regular r:id="rId24"/>
      <p:bold r:id="rId25"/>
      <p:italic r:id="rId26"/>
      <p:boldItalic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layfairDisplay-regular.fntdata"/><Relationship Id="rId22" Type="http://schemas.openxmlformats.org/officeDocument/2006/relationships/font" Target="fonts/PlayfairDisplay-italic.fntdata"/><Relationship Id="rId21" Type="http://schemas.openxmlformats.org/officeDocument/2006/relationships/font" Target="fonts/PlayfairDisplay-bold.fntdata"/><Relationship Id="rId24" Type="http://schemas.openxmlformats.org/officeDocument/2006/relationships/font" Target="fonts/Lato-regular.fntdata"/><Relationship Id="rId23" Type="http://schemas.openxmlformats.org/officeDocument/2006/relationships/font" Target="fonts/PlayfairDisplay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Lato-italic.fntdata"/><Relationship Id="rId25" Type="http://schemas.openxmlformats.org/officeDocument/2006/relationships/font" Target="fonts/Lato-bold.fntdata"/><Relationship Id="rId27" Type="http://schemas.openxmlformats.org/officeDocument/2006/relationships/font" Target="fonts/Lato-bold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font" Target="fonts/OswaldMedium-bold.fntdata"/><Relationship Id="rId18" Type="http://schemas.openxmlformats.org/officeDocument/2006/relationships/font" Target="fonts/OswaldMedium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ibm.com/topics/business-intelligence" TargetMode="Externa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2eb3fa5f9c_1_7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22eb3fa5f9c_1_7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2"/>
              </a:rPr>
              <a:t>https://www.ibm.com/topics/business-intelligence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22eb3fa5f9c_1_8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22eb3fa5f9c_1_8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56967f2fdb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256967f2fdb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56967f2fdb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256967f2fdb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2eb3fa5f9c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22eb3fa5f9c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2eb3fa5f9c_1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22eb3fa5f9c_1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2eb3fa5f9c_1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22eb3fa5f9c_1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56967f2fdb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256967f2fdb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2eb3fa5f9c_1_8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22eb3fa5f9c_1_8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2eb3fa5f9c_1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22eb3fa5f9c_1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56967f2fdb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256967f2fdb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/>
          <p:nvPr/>
        </p:nvSpPr>
        <p:spPr>
          <a:xfrm>
            <a:off x="586721" y="0"/>
            <a:ext cx="7970700" cy="66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14"/>
          <p:cNvSpPr/>
          <p:nvPr/>
        </p:nvSpPr>
        <p:spPr>
          <a:xfrm>
            <a:off x="586721" y="5076900"/>
            <a:ext cx="7970700" cy="6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7" name="Google Shape;57;p14"/>
          <p:cNvCxnSpPr/>
          <p:nvPr/>
        </p:nvCxnSpPr>
        <p:spPr>
          <a:xfrm>
            <a:off x="733219" y="2235351"/>
            <a:ext cx="3852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8" name="Google Shape;58;p14"/>
          <p:cNvSpPr txBox="1"/>
          <p:nvPr>
            <p:ph type="ctrTitle"/>
          </p:nvPr>
        </p:nvSpPr>
        <p:spPr>
          <a:xfrm>
            <a:off x="630600" y="136800"/>
            <a:ext cx="7893000" cy="185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100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59" name="Google Shape;59;p14"/>
          <p:cNvSpPr txBox="1"/>
          <p:nvPr>
            <p:ph idx="1" type="subTitle"/>
          </p:nvPr>
        </p:nvSpPr>
        <p:spPr>
          <a:xfrm>
            <a:off x="630600" y="3228375"/>
            <a:ext cx="7893000" cy="127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60" name="Google Shape;60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/>
          <p:nvPr/>
        </p:nvSpPr>
        <p:spPr>
          <a:xfrm>
            <a:off x="586721" y="5076900"/>
            <a:ext cx="7970700" cy="6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15"/>
          <p:cNvSpPr/>
          <p:nvPr/>
        </p:nvSpPr>
        <p:spPr>
          <a:xfrm>
            <a:off x="586721" y="0"/>
            <a:ext cx="7970700" cy="66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15"/>
          <p:cNvSpPr txBox="1"/>
          <p:nvPr>
            <p:ph type="title"/>
          </p:nvPr>
        </p:nvSpPr>
        <p:spPr>
          <a:xfrm>
            <a:off x="509550" y="1921350"/>
            <a:ext cx="8124900" cy="130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5" name="Google Shape;65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6"/>
          <p:cNvSpPr/>
          <p:nvPr/>
        </p:nvSpPr>
        <p:spPr>
          <a:xfrm>
            <a:off x="-125" y="5045700"/>
            <a:ext cx="9144000" cy="97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8" name="Google Shape;68;p16"/>
          <p:cNvCxnSpPr/>
          <p:nvPr/>
        </p:nvCxnSpPr>
        <p:spPr>
          <a:xfrm>
            <a:off x="419425" y="1154195"/>
            <a:ext cx="3852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9" name="Google Shape;69;p16"/>
          <p:cNvSpPr txBox="1"/>
          <p:nvPr>
            <p:ph type="title"/>
          </p:nvPr>
        </p:nvSpPr>
        <p:spPr>
          <a:xfrm>
            <a:off x="311700" y="372725"/>
            <a:ext cx="8520600" cy="6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1" type="body"/>
          </p:nvPr>
        </p:nvSpPr>
        <p:spPr>
          <a:xfrm>
            <a:off x="311700" y="1417800"/>
            <a:ext cx="8520600" cy="31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3" name="Google Shape;73;p17"/>
          <p:cNvCxnSpPr/>
          <p:nvPr/>
        </p:nvCxnSpPr>
        <p:spPr>
          <a:xfrm>
            <a:off x="419425" y="1154195"/>
            <a:ext cx="3852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4" name="Google Shape;74;p17"/>
          <p:cNvSpPr txBox="1"/>
          <p:nvPr>
            <p:ph type="title"/>
          </p:nvPr>
        </p:nvSpPr>
        <p:spPr>
          <a:xfrm>
            <a:off x="311700" y="372725"/>
            <a:ext cx="8520600" cy="6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75" name="Google Shape;75;p17"/>
          <p:cNvSpPr txBox="1"/>
          <p:nvPr>
            <p:ph idx="1" type="body"/>
          </p:nvPr>
        </p:nvSpPr>
        <p:spPr>
          <a:xfrm>
            <a:off x="311700" y="1417950"/>
            <a:ext cx="3999900" cy="31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6" name="Google Shape;76;p17"/>
          <p:cNvSpPr txBox="1"/>
          <p:nvPr>
            <p:ph idx="2" type="body"/>
          </p:nvPr>
        </p:nvSpPr>
        <p:spPr>
          <a:xfrm>
            <a:off x="4832400" y="1417950"/>
            <a:ext cx="3999900" cy="31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7" name="Google Shape;77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/>
          <p:nvPr>
            <p:ph type="title"/>
          </p:nvPr>
        </p:nvSpPr>
        <p:spPr>
          <a:xfrm>
            <a:off x="311700" y="372725"/>
            <a:ext cx="8520600" cy="6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80" name="Google Shape;80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2" name="Google Shape;82;p19"/>
          <p:cNvCxnSpPr/>
          <p:nvPr/>
        </p:nvCxnSpPr>
        <p:spPr>
          <a:xfrm>
            <a:off x="411044" y="1417772"/>
            <a:ext cx="3852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3" name="Google Shape;83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4" name="Google Shape;84;p19"/>
          <p:cNvSpPr txBox="1"/>
          <p:nvPr>
            <p:ph idx="1" type="body"/>
          </p:nvPr>
        </p:nvSpPr>
        <p:spPr>
          <a:xfrm>
            <a:off x="311700" y="1640350"/>
            <a:ext cx="2808000" cy="292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5" name="Google Shape;85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0"/>
          <p:cNvSpPr/>
          <p:nvPr/>
        </p:nvSpPr>
        <p:spPr>
          <a:xfrm>
            <a:off x="586721" y="0"/>
            <a:ext cx="7970700" cy="66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20"/>
          <p:cNvSpPr/>
          <p:nvPr/>
        </p:nvSpPr>
        <p:spPr>
          <a:xfrm>
            <a:off x="586721" y="5076900"/>
            <a:ext cx="7970700" cy="6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20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90" name="Google Shape;90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1"/>
          <p:cNvSpPr/>
          <p:nvPr/>
        </p:nvSpPr>
        <p:spPr>
          <a:xfrm>
            <a:off x="4572000" y="-10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3" name="Google Shape;93;p21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4" name="Google Shape;94;p21"/>
          <p:cNvSpPr txBox="1"/>
          <p:nvPr>
            <p:ph type="title"/>
          </p:nvPr>
        </p:nvSpPr>
        <p:spPr>
          <a:xfrm>
            <a:off x="265500" y="1084625"/>
            <a:ext cx="4045200" cy="170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95" name="Google Shape;95;p21"/>
          <p:cNvSpPr txBox="1"/>
          <p:nvPr>
            <p:ph idx="1" type="subTitle"/>
          </p:nvPr>
        </p:nvSpPr>
        <p:spPr>
          <a:xfrm>
            <a:off x="265500" y="2845200"/>
            <a:ext cx="4045200" cy="14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100">
                <a:solidFill>
                  <a:schemeClr val="accent6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100">
                <a:solidFill>
                  <a:schemeClr val="accent6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100">
                <a:solidFill>
                  <a:schemeClr val="accent6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100">
                <a:solidFill>
                  <a:schemeClr val="accent6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100">
                <a:solidFill>
                  <a:schemeClr val="accent6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100">
                <a:solidFill>
                  <a:schemeClr val="accent6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100">
                <a:solidFill>
                  <a:schemeClr val="accent6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100">
                <a:solidFill>
                  <a:schemeClr val="accent6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1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96" name="Google Shape;96;p2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7" name="Google Shape;97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2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00" name="Google Shape;100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3"/>
          <p:cNvSpPr/>
          <p:nvPr/>
        </p:nvSpPr>
        <p:spPr>
          <a:xfrm>
            <a:off x="586721" y="0"/>
            <a:ext cx="7970700" cy="66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23"/>
          <p:cNvSpPr/>
          <p:nvPr/>
        </p:nvSpPr>
        <p:spPr>
          <a:xfrm>
            <a:off x="586721" y="5076900"/>
            <a:ext cx="7970700" cy="6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23"/>
          <p:cNvSpPr txBox="1"/>
          <p:nvPr>
            <p:ph hasCustomPrompt="1" type="title"/>
          </p:nvPr>
        </p:nvSpPr>
        <p:spPr>
          <a:xfrm>
            <a:off x="586725" y="1353788"/>
            <a:ext cx="79707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800"/>
              <a:buNone/>
              <a:defRPr sz="10800">
                <a:solidFill>
                  <a:schemeClr val="accent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800"/>
              <a:buNone/>
              <a:defRPr sz="10800">
                <a:solidFill>
                  <a:schemeClr val="accent6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800"/>
              <a:buNone/>
              <a:defRPr sz="10800">
                <a:solidFill>
                  <a:schemeClr val="accent6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800"/>
              <a:buNone/>
              <a:defRPr sz="10800">
                <a:solidFill>
                  <a:schemeClr val="accent6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800"/>
              <a:buNone/>
              <a:defRPr sz="10800">
                <a:solidFill>
                  <a:schemeClr val="accent6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800"/>
              <a:buNone/>
              <a:defRPr sz="10800">
                <a:solidFill>
                  <a:schemeClr val="accent6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800"/>
              <a:buNone/>
              <a:defRPr sz="10800">
                <a:solidFill>
                  <a:schemeClr val="accent6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800"/>
              <a:buNone/>
              <a:defRPr sz="10800">
                <a:solidFill>
                  <a:schemeClr val="accent6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800"/>
              <a:buNone/>
              <a:defRPr sz="10800">
                <a:solidFill>
                  <a:schemeClr val="accent6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5" name="Google Shape;105;p23"/>
          <p:cNvSpPr txBox="1"/>
          <p:nvPr>
            <p:ph idx="1" type="body"/>
          </p:nvPr>
        </p:nvSpPr>
        <p:spPr>
          <a:xfrm>
            <a:off x="586725" y="2968388"/>
            <a:ext cx="79707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6" name="Google Shape;106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lue-gold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372725"/>
            <a:ext cx="8520600" cy="64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417800"/>
            <a:ext cx="8520600" cy="31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  <a:defRPr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5.png"/><Relationship Id="rId4" Type="http://schemas.openxmlformats.org/officeDocument/2006/relationships/image" Target="../media/image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Relationship Id="rId4" Type="http://schemas.openxmlformats.org/officeDocument/2006/relationships/image" Target="../media/image9.png"/><Relationship Id="rId5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1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Relationship Id="rId4" Type="http://schemas.openxmlformats.org/officeDocument/2006/relationships/image" Target="../media/image18.png"/><Relationship Id="rId5" Type="http://schemas.openxmlformats.org/officeDocument/2006/relationships/image" Target="../media/image3.png"/><Relationship Id="rId6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5"/>
          <p:cNvSpPr/>
          <p:nvPr/>
        </p:nvSpPr>
        <p:spPr>
          <a:xfrm>
            <a:off x="0" y="1337475"/>
            <a:ext cx="9144000" cy="1335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25"/>
          <p:cNvSpPr txBox="1"/>
          <p:nvPr>
            <p:ph type="ctrTitle"/>
          </p:nvPr>
        </p:nvSpPr>
        <p:spPr>
          <a:xfrm>
            <a:off x="235500" y="1201000"/>
            <a:ext cx="8520600" cy="125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b="0" lang="en-GB">
                <a:solidFill>
                  <a:srgbClr val="000000"/>
                </a:solidFill>
                <a:latin typeface="Oswald Medium"/>
                <a:ea typeface="Oswald Medium"/>
                <a:cs typeface="Oswald Medium"/>
                <a:sym typeface="Oswald Medium"/>
              </a:rPr>
              <a:t>Data Analytics Industry</a:t>
            </a:r>
            <a:endParaRPr b="0">
              <a:solidFill>
                <a:srgbClr val="000000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pic>
        <p:nvPicPr>
          <p:cNvPr id="115" name="Google Shape;11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6675" y="76200"/>
            <a:ext cx="758724" cy="80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86551" y="2768050"/>
            <a:ext cx="3970900" cy="2233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4"/>
          <p:cNvSpPr/>
          <p:nvPr/>
        </p:nvSpPr>
        <p:spPr>
          <a:xfrm>
            <a:off x="6249250" y="1152475"/>
            <a:ext cx="2675100" cy="3248100"/>
          </a:xfrm>
          <a:prstGeom prst="roundRect">
            <a:avLst>
              <a:gd fmla="val 1413" name="adj"/>
            </a:avLst>
          </a:prstGeom>
          <a:solidFill>
            <a:srgbClr val="F3F3F3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1" name="Google Shape;201;p34"/>
          <p:cNvSpPr/>
          <p:nvPr/>
        </p:nvSpPr>
        <p:spPr>
          <a:xfrm>
            <a:off x="3335625" y="1152475"/>
            <a:ext cx="2675100" cy="3248100"/>
          </a:xfrm>
          <a:prstGeom prst="roundRect">
            <a:avLst>
              <a:gd fmla="val 1413" name="adj"/>
            </a:avLst>
          </a:prstGeom>
          <a:solidFill>
            <a:srgbClr val="F3F3F3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2" name="Google Shape;202;p34"/>
          <p:cNvSpPr/>
          <p:nvPr/>
        </p:nvSpPr>
        <p:spPr>
          <a:xfrm>
            <a:off x="311700" y="1152475"/>
            <a:ext cx="2675100" cy="3248100"/>
          </a:xfrm>
          <a:prstGeom prst="roundRect">
            <a:avLst>
              <a:gd fmla="val 1413" name="adj"/>
            </a:avLst>
          </a:prstGeom>
          <a:solidFill>
            <a:srgbClr val="F3F3F3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3" name="Google Shape;203;p34"/>
          <p:cNvSpPr txBox="1"/>
          <p:nvPr>
            <p:ph type="title"/>
          </p:nvPr>
        </p:nvSpPr>
        <p:spPr>
          <a:xfrm>
            <a:off x="311700" y="445025"/>
            <a:ext cx="2583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Skills Required</a:t>
            </a:r>
            <a:endParaRPr b="1"/>
          </a:p>
        </p:txBody>
      </p:sp>
      <p:sp>
        <p:nvSpPr>
          <p:cNvPr id="204" name="Google Shape;204;p34"/>
          <p:cNvSpPr txBox="1"/>
          <p:nvPr>
            <p:ph idx="1" type="body"/>
          </p:nvPr>
        </p:nvSpPr>
        <p:spPr>
          <a:xfrm>
            <a:off x="311700" y="1152475"/>
            <a:ext cx="2583000" cy="31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500">
                <a:solidFill>
                  <a:schemeClr val="dk1"/>
                </a:solidFill>
              </a:rPr>
              <a:t>Technical Skills</a:t>
            </a:r>
            <a:endParaRPr b="1" sz="15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-GB" sz="1100">
                <a:solidFill>
                  <a:schemeClr val="dk1"/>
                </a:solidFill>
              </a:rPr>
              <a:t>Programming</a:t>
            </a:r>
            <a:r>
              <a:rPr lang="en-GB" sz="1100">
                <a:solidFill>
                  <a:schemeClr val="dk1"/>
                </a:solidFill>
              </a:rPr>
              <a:t>: Proficiency in programming languages such as</a:t>
            </a:r>
            <a:r>
              <a:rPr b="1" lang="en-GB" sz="1100">
                <a:solidFill>
                  <a:schemeClr val="dk1"/>
                </a:solidFill>
              </a:rPr>
              <a:t> Python, SQL ,Excel , machine learning</a:t>
            </a:r>
            <a:r>
              <a:rPr lang="en-GB" sz="1100">
                <a:solidFill>
                  <a:schemeClr val="dk1"/>
                </a:solidFill>
              </a:rPr>
              <a:t>  for data manipulation and analysis. 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-GB" sz="1100">
                <a:solidFill>
                  <a:schemeClr val="dk1"/>
                </a:solidFill>
              </a:rPr>
              <a:t>Statistical Analysis:</a:t>
            </a:r>
            <a:r>
              <a:rPr lang="en-GB" sz="1100">
                <a:solidFill>
                  <a:schemeClr val="dk1"/>
                </a:solidFill>
              </a:rPr>
              <a:t> Strong understanding of statistical concepts and methods to analyze and interpret data effectively.Probabilty and statistics is must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-GB" sz="1100">
                <a:solidFill>
                  <a:schemeClr val="dk1"/>
                </a:solidFill>
              </a:rPr>
              <a:t>Data Visualization</a:t>
            </a:r>
            <a:r>
              <a:rPr lang="en-GB" sz="1100">
                <a:solidFill>
                  <a:schemeClr val="dk1"/>
                </a:solidFill>
              </a:rPr>
              <a:t>: Ability to create visually appealing and informative data visualizations using tools like Tableau, Power BI, or Excel.</a:t>
            </a:r>
            <a:endParaRPr/>
          </a:p>
        </p:txBody>
      </p:sp>
      <p:sp>
        <p:nvSpPr>
          <p:cNvPr id="205" name="Google Shape;205;p34"/>
          <p:cNvSpPr txBox="1"/>
          <p:nvPr>
            <p:ph idx="1" type="body"/>
          </p:nvPr>
        </p:nvSpPr>
        <p:spPr>
          <a:xfrm>
            <a:off x="3280475" y="1152475"/>
            <a:ext cx="2583000" cy="31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solidFill>
                  <a:schemeClr val="dk1"/>
                </a:solidFill>
              </a:rPr>
              <a:t>Soft Skills</a:t>
            </a:r>
            <a:endParaRPr b="1" sz="15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-GB" sz="1100">
                <a:solidFill>
                  <a:schemeClr val="dk1"/>
                </a:solidFill>
              </a:rPr>
              <a:t>Problem-Solving</a:t>
            </a:r>
            <a:r>
              <a:rPr lang="en-GB" sz="1100">
                <a:solidFill>
                  <a:schemeClr val="dk1"/>
                </a:solidFill>
              </a:rPr>
              <a:t>: Strong problem-solving abilities to identify business challenges, formulate analytical questions, and develop effective solutions.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-GB" sz="1100">
                <a:solidFill>
                  <a:schemeClr val="dk1"/>
                </a:solidFill>
              </a:rPr>
              <a:t>Communication</a:t>
            </a:r>
            <a:r>
              <a:rPr lang="en-GB" sz="1100">
                <a:solidFill>
                  <a:schemeClr val="dk1"/>
                </a:solidFill>
              </a:rPr>
              <a:t>: Excellent verbal and written communication skills to present complex data insights 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-GB" sz="1100">
                <a:solidFill>
                  <a:schemeClr val="dk1"/>
                </a:solidFill>
              </a:rPr>
              <a:t>Collaboration:</a:t>
            </a:r>
            <a:r>
              <a:rPr lang="en-GB" sz="1100">
                <a:solidFill>
                  <a:schemeClr val="dk1"/>
                </a:solidFill>
              </a:rPr>
              <a:t> Ability to work effectively in cross-functional teams and collaborate with individuals from diverse backgrounds</a:t>
            </a:r>
            <a:endParaRPr b="1" sz="1500">
              <a:solidFill>
                <a:schemeClr val="dk1"/>
              </a:solidFill>
            </a:endParaRPr>
          </a:p>
        </p:txBody>
      </p:sp>
      <p:sp>
        <p:nvSpPr>
          <p:cNvPr id="206" name="Google Shape;206;p34"/>
          <p:cNvSpPr txBox="1"/>
          <p:nvPr>
            <p:ph idx="1" type="body"/>
          </p:nvPr>
        </p:nvSpPr>
        <p:spPr>
          <a:xfrm>
            <a:off x="6157150" y="1152475"/>
            <a:ext cx="2722500" cy="324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solidFill>
                  <a:schemeClr val="dk1"/>
                </a:solidFill>
              </a:rPr>
              <a:t>Domain Knowledge</a:t>
            </a:r>
            <a:endParaRPr b="1" sz="15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 sz="1100">
                <a:solidFill>
                  <a:schemeClr val="dk1"/>
                </a:solidFill>
              </a:rPr>
              <a:t>Understanding of the specific industry or domain in which data analytics will be applied </a:t>
            </a:r>
            <a:r>
              <a:rPr b="1" lang="en-GB" sz="1100">
                <a:solidFill>
                  <a:schemeClr val="dk1"/>
                </a:solidFill>
              </a:rPr>
              <a:t>(e.g., finance, healthcare, marketing).</a:t>
            </a:r>
            <a:endParaRPr b="1"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 sz="1100">
                <a:solidFill>
                  <a:schemeClr val="dk1"/>
                </a:solidFill>
              </a:rPr>
              <a:t>Familiarity with industry-specific data sources, metrics, and challenges to derive meaningful insights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dk1"/>
              </a:solidFill>
            </a:endParaRPr>
          </a:p>
        </p:txBody>
      </p:sp>
      <p:pic>
        <p:nvPicPr>
          <p:cNvPr id="207" name="Google Shape;20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11027" y="77829"/>
            <a:ext cx="1968527" cy="1033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5"/>
          <p:cNvSpPr txBox="1"/>
          <p:nvPr>
            <p:ph type="title"/>
          </p:nvPr>
        </p:nvSpPr>
        <p:spPr>
          <a:xfrm>
            <a:off x="311700" y="1294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Industry Challenges</a:t>
            </a:r>
            <a:endParaRPr b="1"/>
          </a:p>
        </p:txBody>
      </p:sp>
      <p:sp>
        <p:nvSpPr>
          <p:cNvPr id="213" name="Google Shape;213;p35"/>
          <p:cNvSpPr/>
          <p:nvPr/>
        </p:nvSpPr>
        <p:spPr>
          <a:xfrm>
            <a:off x="311700" y="2181525"/>
            <a:ext cx="4550400" cy="2461200"/>
          </a:xfrm>
          <a:prstGeom prst="roundRect">
            <a:avLst>
              <a:gd fmla="val 1413" name="adj"/>
            </a:avLst>
          </a:prstGeom>
          <a:solidFill>
            <a:srgbClr val="F3F3F3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Char char="●"/>
            </a:pPr>
            <a:r>
              <a:rPr lang="en-GB"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Data Privacy and Security Concerns</a:t>
            </a:r>
            <a:endParaRPr sz="1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Char char="●"/>
            </a:pPr>
            <a:r>
              <a:rPr lang="en-GB"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Data Quality Issues</a:t>
            </a:r>
            <a:endParaRPr sz="1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Char char="●"/>
            </a:pPr>
            <a:r>
              <a:rPr lang="en-GB"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Integration of Data Sources</a:t>
            </a:r>
            <a:endParaRPr sz="1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Char char="●"/>
            </a:pPr>
            <a:r>
              <a:rPr lang="en-GB"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Skills Gap and Talent Shortage</a:t>
            </a:r>
            <a:endParaRPr sz="1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Char char="●"/>
            </a:pPr>
            <a:r>
              <a:rPr lang="en-GB"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Keeping Pace with Technological Advancements</a:t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4" name="Google Shape;214;p35"/>
          <p:cNvSpPr/>
          <p:nvPr/>
        </p:nvSpPr>
        <p:spPr>
          <a:xfrm>
            <a:off x="311700" y="781738"/>
            <a:ext cx="8336400" cy="1245600"/>
          </a:xfrm>
          <a:prstGeom prst="roundRect">
            <a:avLst>
              <a:gd fmla="val 1413" name="adj"/>
            </a:avLst>
          </a:prstGeom>
          <a:solidFill>
            <a:srgbClr val="F3F3F3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7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In the fast-paced world of data analytics, the industry faces several challenges that require careful consideration and proactive solutions. Let's explore some of the key challenges.</a:t>
            </a:r>
            <a:endParaRPr sz="1300">
              <a:solidFill>
                <a:schemeClr val="dk1"/>
              </a:solidFill>
            </a:endParaRPr>
          </a:p>
        </p:txBody>
      </p:sp>
      <p:pic>
        <p:nvPicPr>
          <p:cNvPr id="215" name="Google Shape;21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62100" y="2106925"/>
            <a:ext cx="3786000" cy="2535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Introduction</a:t>
            </a:r>
            <a:endParaRPr b="1"/>
          </a:p>
        </p:txBody>
      </p:sp>
      <p:pic>
        <p:nvPicPr>
          <p:cNvPr id="122" name="Google Shape;12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72262" y="2844200"/>
            <a:ext cx="3860026" cy="202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3852" y="2844200"/>
            <a:ext cx="3858147" cy="2025526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6"/>
          <p:cNvSpPr/>
          <p:nvPr/>
        </p:nvSpPr>
        <p:spPr>
          <a:xfrm>
            <a:off x="359725" y="1152475"/>
            <a:ext cx="8414700" cy="1524300"/>
          </a:xfrm>
          <a:prstGeom prst="roundRect">
            <a:avLst>
              <a:gd fmla="val 1413" name="adj"/>
            </a:avLst>
          </a:prstGeom>
          <a:solidFill>
            <a:srgbClr val="F3F3F3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5" name="Google Shape;125;p26"/>
          <p:cNvSpPr txBox="1"/>
          <p:nvPr>
            <p:ph idx="1" type="body"/>
          </p:nvPr>
        </p:nvSpPr>
        <p:spPr>
          <a:xfrm>
            <a:off x="311700" y="1152475"/>
            <a:ext cx="8520600" cy="157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>
                <a:solidFill>
                  <a:schemeClr val="dk1"/>
                </a:solidFill>
              </a:rPr>
              <a:t>Data analytics is the practice of analyzing, interpreting, and deriving insights from large volumes of data to drive informed decision making.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>
                <a:solidFill>
                  <a:schemeClr val="dk1"/>
                </a:solidFill>
              </a:rPr>
              <a:t>In today's digital age, where data is generated at an unprecedented pace, data analytics plays a crucial role in transforming raw data into valuable insights.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26" name="Google Shape;126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95678" y="245470"/>
            <a:ext cx="1678747" cy="572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7"/>
          <p:cNvSpPr txBox="1"/>
          <p:nvPr>
            <p:ph type="title"/>
          </p:nvPr>
        </p:nvSpPr>
        <p:spPr>
          <a:xfrm>
            <a:off x="6108025" y="761525"/>
            <a:ext cx="2834700" cy="95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Significance of Data Analytics</a:t>
            </a:r>
            <a:endParaRPr b="1"/>
          </a:p>
        </p:txBody>
      </p:sp>
      <p:sp>
        <p:nvSpPr>
          <p:cNvPr id="132" name="Google Shape;132;p27"/>
          <p:cNvSpPr/>
          <p:nvPr/>
        </p:nvSpPr>
        <p:spPr>
          <a:xfrm>
            <a:off x="164450" y="353075"/>
            <a:ext cx="5748900" cy="1776000"/>
          </a:xfrm>
          <a:prstGeom prst="roundRect">
            <a:avLst>
              <a:gd fmla="val 1413" name="adj"/>
            </a:avLst>
          </a:prstGeom>
          <a:solidFill>
            <a:srgbClr val="F3F3F3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3" name="Google Shape;133;p27"/>
          <p:cNvSpPr txBox="1"/>
          <p:nvPr>
            <p:ph idx="1" type="body"/>
          </p:nvPr>
        </p:nvSpPr>
        <p:spPr>
          <a:xfrm>
            <a:off x="395750" y="353075"/>
            <a:ext cx="5286300" cy="18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-GB">
                <a:solidFill>
                  <a:schemeClr val="dk1"/>
                </a:solidFill>
              </a:rPr>
              <a:t>Data-driven </a:t>
            </a:r>
            <a:r>
              <a:rPr b="1" lang="en-GB">
                <a:solidFill>
                  <a:schemeClr val="dk1"/>
                </a:solidFill>
              </a:rPr>
              <a:t>decision making</a:t>
            </a:r>
            <a:r>
              <a:rPr lang="en-GB">
                <a:solidFill>
                  <a:schemeClr val="dk1"/>
                </a:solidFill>
              </a:rPr>
              <a:t> has become essential for businesses to gain a competitive edge in the market.</a:t>
            </a:r>
            <a:endParaRPr>
              <a:solidFill>
                <a:schemeClr val="dk1"/>
              </a:solidFill>
            </a:endParaRPr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-GB">
                <a:solidFill>
                  <a:schemeClr val="dk1"/>
                </a:solidFill>
              </a:rPr>
              <a:t>By leveraging data analytics, organizations can uncover </a:t>
            </a:r>
            <a:r>
              <a:rPr b="1" lang="en-GB">
                <a:solidFill>
                  <a:schemeClr val="dk1"/>
                </a:solidFill>
              </a:rPr>
              <a:t>patterns</a:t>
            </a:r>
            <a:r>
              <a:rPr lang="en-GB">
                <a:solidFill>
                  <a:schemeClr val="dk1"/>
                </a:solidFill>
              </a:rPr>
              <a:t>, </a:t>
            </a:r>
            <a:r>
              <a:rPr b="1" lang="en-GB">
                <a:solidFill>
                  <a:schemeClr val="dk1"/>
                </a:solidFill>
              </a:rPr>
              <a:t>trends</a:t>
            </a:r>
            <a:r>
              <a:rPr lang="en-GB">
                <a:solidFill>
                  <a:schemeClr val="dk1"/>
                </a:solidFill>
              </a:rPr>
              <a:t>, and </a:t>
            </a:r>
            <a:r>
              <a:rPr b="1" lang="en-GB">
                <a:solidFill>
                  <a:schemeClr val="dk1"/>
                </a:solidFill>
              </a:rPr>
              <a:t>correlations</a:t>
            </a:r>
            <a:r>
              <a:rPr lang="en-GB">
                <a:solidFill>
                  <a:schemeClr val="dk1"/>
                </a:solidFill>
              </a:rPr>
              <a:t> within their data, enabling them to make informed and </a:t>
            </a:r>
            <a:r>
              <a:rPr b="1" lang="en-GB">
                <a:solidFill>
                  <a:schemeClr val="dk1"/>
                </a:solidFill>
              </a:rPr>
              <a:t>strategic decisions</a:t>
            </a:r>
            <a:r>
              <a:rPr lang="en-GB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-GB">
                <a:solidFill>
                  <a:schemeClr val="dk1"/>
                </a:solidFill>
              </a:rPr>
              <a:t>Data analytics helps businesses identify opportunities, </a:t>
            </a:r>
            <a:r>
              <a:rPr b="1" lang="en-GB">
                <a:solidFill>
                  <a:schemeClr val="dk1"/>
                </a:solidFill>
              </a:rPr>
              <a:t>optimize processes</a:t>
            </a:r>
            <a:r>
              <a:rPr lang="en-GB">
                <a:solidFill>
                  <a:schemeClr val="dk1"/>
                </a:solidFill>
              </a:rPr>
              <a:t>, mitigate risks, and enhance overall performance.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34" name="Google Shape;134;p27"/>
          <p:cNvSpPr/>
          <p:nvPr/>
        </p:nvSpPr>
        <p:spPr>
          <a:xfrm>
            <a:off x="164450" y="2377750"/>
            <a:ext cx="5748900" cy="2443800"/>
          </a:xfrm>
          <a:prstGeom prst="roundRect">
            <a:avLst>
              <a:gd fmla="val 1413" name="adj"/>
            </a:avLst>
          </a:prstGeom>
          <a:solidFill>
            <a:srgbClr val="F3F3F3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5" name="Google Shape;135;p27"/>
          <p:cNvSpPr txBox="1"/>
          <p:nvPr>
            <p:ph idx="1" type="body"/>
          </p:nvPr>
        </p:nvSpPr>
        <p:spPr>
          <a:xfrm>
            <a:off x="506050" y="2356450"/>
            <a:ext cx="5286300" cy="244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496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60"/>
              <a:buChar char="●"/>
            </a:pPr>
            <a:r>
              <a:rPr lang="en-GB" sz="1360">
                <a:solidFill>
                  <a:schemeClr val="dk1"/>
                </a:solidFill>
              </a:rPr>
              <a:t>Companies that embrace data analytics gain a </a:t>
            </a:r>
            <a:r>
              <a:rPr b="1" lang="en-GB" sz="1360">
                <a:solidFill>
                  <a:schemeClr val="dk1"/>
                </a:solidFill>
              </a:rPr>
              <a:t>competitive advantage</a:t>
            </a:r>
            <a:r>
              <a:rPr lang="en-GB" sz="1360">
                <a:solidFill>
                  <a:schemeClr val="dk1"/>
                </a:solidFill>
              </a:rPr>
              <a:t> by making informed decisions that are backed by data and insights.</a:t>
            </a:r>
            <a:endParaRPr sz="1360">
              <a:solidFill>
                <a:schemeClr val="dk1"/>
              </a:solidFill>
            </a:endParaRPr>
          </a:p>
          <a:p>
            <a:pPr indent="-31496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60"/>
              <a:buChar char="●"/>
            </a:pPr>
            <a:r>
              <a:rPr lang="en-GB" sz="1360">
                <a:solidFill>
                  <a:schemeClr val="dk1"/>
                </a:solidFill>
              </a:rPr>
              <a:t>Data-driven organizations can better understand their customers' needs, preferences, and pain points, allowing them to deliver personalized experiences and targeted marketing campaigns.</a:t>
            </a:r>
            <a:endParaRPr sz="1360">
              <a:solidFill>
                <a:schemeClr val="dk1"/>
              </a:solidFill>
            </a:endParaRPr>
          </a:p>
          <a:p>
            <a:pPr indent="-31496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60"/>
              <a:buChar char="●"/>
            </a:pPr>
            <a:r>
              <a:rPr lang="en-GB" sz="1360">
                <a:solidFill>
                  <a:schemeClr val="dk1"/>
                </a:solidFill>
              </a:rPr>
              <a:t>Data analytics also helps businesses </a:t>
            </a:r>
            <a:r>
              <a:rPr b="1" lang="en-GB" sz="1360">
                <a:solidFill>
                  <a:schemeClr val="dk1"/>
                </a:solidFill>
              </a:rPr>
              <a:t>optimize</a:t>
            </a:r>
            <a:r>
              <a:rPr lang="en-GB" sz="1360">
                <a:solidFill>
                  <a:schemeClr val="dk1"/>
                </a:solidFill>
              </a:rPr>
              <a:t> their </a:t>
            </a:r>
            <a:r>
              <a:rPr b="1" lang="en-GB" sz="1360">
                <a:solidFill>
                  <a:schemeClr val="dk1"/>
                </a:solidFill>
              </a:rPr>
              <a:t>operations</a:t>
            </a:r>
            <a:r>
              <a:rPr lang="en-GB" sz="1360">
                <a:solidFill>
                  <a:schemeClr val="dk1"/>
                </a:solidFill>
              </a:rPr>
              <a:t>, </a:t>
            </a:r>
            <a:r>
              <a:rPr b="1" lang="en-GB" sz="1360">
                <a:solidFill>
                  <a:schemeClr val="dk1"/>
                </a:solidFill>
              </a:rPr>
              <a:t>reduce costs</a:t>
            </a:r>
            <a:r>
              <a:rPr lang="en-GB" sz="1360">
                <a:solidFill>
                  <a:schemeClr val="dk1"/>
                </a:solidFill>
              </a:rPr>
              <a:t>, and </a:t>
            </a:r>
            <a:r>
              <a:rPr b="1" lang="en-GB" sz="1360">
                <a:solidFill>
                  <a:schemeClr val="dk1"/>
                </a:solidFill>
              </a:rPr>
              <a:t>drive innovation</a:t>
            </a:r>
            <a:r>
              <a:rPr lang="en-GB" sz="1360">
                <a:solidFill>
                  <a:schemeClr val="dk1"/>
                </a:solidFill>
              </a:rPr>
              <a:t>.</a:t>
            </a:r>
            <a:endParaRPr sz="1360">
              <a:solidFill>
                <a:schemeClr val="dk1"/>
              </a:solidFill>
            </a:endParaRPr>
          </a:p>
        </p:txBody>
      </p:sp>
      <p:sp>
        <p:nvSpPr>
          <p:cNvPr id="136" name="Google Shape;136;p27"/>
          <p:cNvSpPr txBox="1"/>
          <p:nvPr>
            <p:ph type="title"/>
          </p:nvPr>
        </p:nvSpPr>
        <p:spPr>
          <a:xfrm>
            <a:off x="6108025" y="2531950"/>
            <a:ext cx="2834700" cy="146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Impact on Business Performance</a:t>
            </a:r>
            <a:endParaRPr b="1"/>
          </a:p>
        </p:txBody>
      </p:sp>
      <p:pic>
        <p:nvPicPr>
          <p:cNvPr id="137" name="Google Shape;13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13290" y="3915400"/>
            <a:ext cx="1297188" cy="884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87034" y="1647825"/>
            <a:ext cx="949703" cy="70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Evolution of Data Analytics:</a:t>
            </a:r>
            <a:endParaRPr b="1"/>
          </a:p>
        </p:txBody>
      </p:sp>
      <p:sp>
        <p:nvSpPr>
          <p:cNvPr id="144" name="Google Shape;144;p28"/>
          <p:cNvSpPr/>
          <p:nvPr/>
        </p:nvSpPr>
        <p:spPr>
          <a:xfrm>
            <a:off x="704275" y="1950100"/>
            <a:ext cx="2177400" cy="2739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solidFill>
                  <a:schemeClr val="dk1"/>
                </a:solidFill>
              </a:rPr>
              <a:t>Traditional Methods</a:t>
            </a:r>
            <a:endParaRPr b="1" sz="15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 sz="1100">
                <a:solidFill>
                  <a:schemeClr val="dk1"/>
                </a:solidFill>
              </a:rPr>
              <a:t>In the past, </a:t>
            </a:r>
            <a:r>
              <a:rPr b="1" lang="en-GB" sz="1100">
                <a:solidFill>
                  <a:schemeClr val="dk1"/>
                </a:solidFill>
              </a:rPr>
              <a:t>data analysis</a:t>
            </a:r>
            <a:r>
              <a:rPr lang="en-GB" sz="1100">
                <a:solidFill>
                  <a:schemeClr val="dk1"/>
                </a:solidFill>
              </a:rPr>
              <a:t> was primarily performed manually, relying on spreadsheets and </a:t>
            </a:r>
            <a:r>
              <a:rPr b="1" lang="en-GB" sz="1100">
                <a:solidFill>
                  <a:schemeClr val="dk1"/>
                </a:solidFill>
              </a:rPr>
              <a:t>basic statistical</a:t>
            </a:r>
            <a:r>
              <a:rPr lang="en-GB" sz="1100">
                <a:solidFill>
                  <a:schemeClr val="dk1"/>
                </a:solidFill>
              </a:rPr>
              <a:t> methods.</a:t>
            </a:r>
            <a:endParaRPr sz="11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GB" sz="1100">
                <a:solidFill>
                  <a:schemeClr val="dk1"/>
                </a:solidFill>
              </a:rPr>
              <a:t>Analysis was often limited to small datasets, making it challenging to extract meaningful insights</a:t>
            </a:r>
            <a:r>
              <a:rPr lang="en-GB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45" name="Google Shape;145;p28"/>
          <p:cNvSpPr/>
          <p:nvPr/>
        </p:nvSpPr>
        <p:spPr>
          <a:xfrm>
            <a:off x="3233825" y="1950100"/>
            <a:ext cx="2177400" cy="2739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-GB" sz="1500">
                <a:solidFill>
                  <a:schemeClr val="dk1"/>
                </a:solidFill>
              </a:rPr>
              <a:t>Technological Advancements</a:t>
            </a:r>
            <a:endParaRPr b="1" sz="15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 sz="1100">
                <a:solidFill>
                  <a:schemeClr val="dk1"/>
                </a:solidFill>
              </a:rPr>
              <a:t>The advent of advanced </a:t>
            </a:r>
            <a:r>
              <a:rPr b="1" lang="en-GB" sz="1100">
                <a:solidFill>
                  <a:schemeClr val="dk1"/>
                </a:solidFill>
              </a:rPr>
              <a:t>computing power</a:t>
            </a:r>
            <a:r>
              <a:rPr lang="en-GB" sz="1100">
                <a:solidFill>
                  <a:schemeClr val="dk1"/>
                </a:solidFill>
              </a:rPr>
              <a:t> and </a:t>
            </a:r>
            <a:r>
              <a:rPr b="1" lang="en-GB" sz="1100">
                <a:solidFill>
                  <a:schemeClr val="dk1"/>
                </a:solidFill>
              </a:rPr>
              <a:t>storage capabilities</a:t>
            </a:r>
            <a:r>
              <a:rPr lang="en-GB" sz="1100">
                <a:solidFill>
                  <a:schemeClr val="dk1"/>
                </a:solidFill>
              </a:rPr>
              <a:t> revolutionized the data analytics landscape.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 sz="1100">
                <a:solidFill>
                  <a:schemeClr val="dk1"/>
                </a:solidFill>
              </a:rPr>
              <a:t>Today, organizations have access to vast amounts of data from multiple sources, including </a:t>
            </a:r>
            <a:r>
              <a:rPr b="1" lang="en-GB" sz="1100">
                <a:solidFill>
                  <a:schemeClr val="dk1"/>
                </a:solidFill>
              </a:rPr>
              <a:t>social media, IoT devices</a:t>
            </a:r>
            <a:r>
              <a:rPr lang="en-GB" sz="1100">
                <a:solidFill>
                  <a:schemeClr val="dk1"/>
                </a:solidFill>
              </a:rPr>
              <a:t>, and </a:t>
            </a:r>
            <a:r>
              <a:rPr b="1" lang="en-GB" sz="1100">
                <a:solidFill>
                  <a:schemeClr val="dk1"/>
                </a:solidFill>
              </a:rPr>
              <a:t>online transactions</a:t>
            </a:r>
            <a:r>
              <a:rPr lang="en-GB" sz="1100">
                <a:solidFill>
                  <a:schemeClr val="dk1"/>
                </a:solidFill>
              </a:rPr>
              <a:t>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146" name="Google Shape;146;p28"/>
          <p:cNvSpPr/>
          <p:nvPr/>
        </p:nvSpPr>
        <p:spPr>
          <a:xfrm>
            <a:off x="5847525" y="1950100"/>
            <a:ext cx="2177400" cy="2739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solidFill>
                  <a:schemeClr val="dk1"/>
                </a:solidFill>
              </a:rPr>
              <a:t>Modern Techniques</a:t>
            </a:r>
            <a:endParaRPr b="1" sz="15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 sz="1100">
                <a:solidFill>
                  <a:schemeClr val="dk1"/>
                </a:solidFill>
              </a:rPr>
              <a:t>With the emergence of big data, machine learning, and artificial intelligence, data analytics has reached new heights.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 sz="1100">
                <a:solidFill>
                  <a:schemeClr val="dk1"/>
                </a:solidFill>
              </a:rPr>
              <a:t>Advanced algorithms and models can now process and analyze large datasets quickly, uncovering complex patterns.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147" name="Google Shape;147;p28"/>
          <p:cNvSpPr/>
          <p:nvPr/>
        </p:nvSpPr>
        <p:spPr>
          <a:xfrm>
            <a:off x="164450" y="1152475"/>
            <a:ext cx="8746800" cy="704100"/>
          </a:xfrm>
          <a:prstGeom prst="roundRect">
            <a:avLst>
              <a:gd fmla="val 1413" name="adj"/>
            </a:avLst>
          </a:prstGeom>
          <a:solidFill>
            <a:srgbClr val="F3F3F3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8" name="Google Shape;148;p28"/>
          <p:cNvSpPr txBox="1"/>
          <p:nvPr>
            <p:ph idx="1" type="body"/>
          </p:nvPr>
        </p:nvSpPr>
        <p:spPr>
          <a:xfrm>
            <a:off x="311700" y="1152475"/>
            <a:ext cx="8520600" cy="70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>
                <a:solidFill>
                  <a:schemeClr val="dk1"/>
                </a:solidFill>
              </a:rPr>
              <a:t>Data analytics has come a long way from traditional methods to advanced techniques, driven by technological advancements and increasing data availability.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49" name="Google Shape;14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75500" y="141894"/>
            <a:ext cx="1535750" cy="767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9"/>
          <p:cNvSpPr/>
          <p:nvPr/>
        </p:nvSpPr>
        <p:spPr>
          <a:xfrm>
            <a:off x="311700" y="2844175"/>
            <a:ext cx="4260300" cy="1544400"/>
          </a:xfrm>
          <a:prstGeom prst="roundRect">
            <a:avLst>
              <a:gd fmla="val 1413" name="adj"/>
            </a:avLst>
          </a:prstGeom>
          <a:solidFill>
            <a:srgbClr val="F3F3F3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5" name="Google Shape;155;p29"/>
          <p:cNvSpPr/>
          <p:nvPr/>
        </p:nvSpPr>
        <p:spPr>
          <a:xfrm>
            <a:off x="311700" y="1089300"/>
            <a:ext cx="8746800" cy="1544400"/>
          </a:xfrm>
          <a:prstGeom prst="roundRect">
            <a:avLst>
              <a:gd fmla="val 1413" name="adj"/>
            </a:avLst>
          </a:prstGeom>
          <a:solidFill>
            <a:srgbClr val="F3F3F3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6" name="Google Shape;156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Key Components of Data Analytics</a:t>
            </a:r>
            <a:endParaRPr b="1"/>
          </a:p>
        </p:txBody>
      </p:sp>
      <p:sp>
        <p:nvSpPr>
          <p:cNvPr id="157" name="Google Shape;157;p29"/>
          <p:cNvSpPr txBox="1"/>
          <p:nvPr>
            <p:ph idx="1" type="body"/>
          </p:nvPr>
        </p:nvSpPr>
        <p:spPr>
          <a:xfrm>
            <a:off x="311700" y="1152475"/>
            <a:ext cx="8520600" cy="148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Data analytics is a multifaceted process that involves several key components to extract valuable insights from data. Understanding these components is crucial in harnessing the power of data to make informed decisions and gain a competitive advantage. Let's explore the three key components of data analytics</a:t>
            </a:r>
            <a:endParaRPr/>
          </a:p>
        </p:txBody>
      </p:sp>
      <p:sp>
        <p:nvSpPr>
          <p:cNvPr id="158" name="Google Shape;158;p29"/>
          <p:cNvSpPr txBox="1"/>
          <p:nvPr>
            <p:ph idx="1" type="body"/>
          </p:nvPr>
        </p:nvSpPr>
        <p:spPr>
          <a:xfrm>
            <a:off x="311700" y="2914200"/>
            <a:ext cx="4160700" cy="148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Data Collection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Data Cleaning and Preprocessing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Data Exploration and Visualization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Data Modeling and Analysis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Data Interpretation</a:t>
            </a:r>
            <a:endParaRPr/>
          </a:p>
        </p:txBody>
      </p:sp>
      <p:pic>
        <p:nvPicPr>
          <p:cNvPr id="159" name="Google Shape;159;p29"/>
          <p:cNvPicPr preferRelativeResize="0"/>
          <p:nvPr/>
        </p:nvPicPr>
        <p:blipFill rotWithShape="1">
          <a:blip r:embed="rId3">
            <a:alphaModFix/>
          </a:blip>
          <a:srcRect b="17850" l="0" r="0" t="0"/>
          <a:stretch/>
        </p:blipFill>
        <p:spPr>
          <a:xfrm>
            <a:off x="4945275" y="2768325"/>
            <a:ext cx="4113226" cy="20260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b="1" lang="en-GB"/>
              <a:t>Key Trends in the Data Analytics Industry</a:t>
            </a:r>
            <a:endParaRPr b="1"/>
          </a:p>
        </p:txBody>
      </p:sp>
      <p:pic>
        <p:nvPicPr>
          <p:cNvPr id="165" name="Google Shape;16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9125" y="1273425"/>
            <a:ext cx="4993430" cy="377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1"/>
          <p:cNvSpPr/>
          <p:nvPr/>
        </p:nvSpPr>
        <p:spPr>
          <a:xfrm>
            <a:off x="4797675" y="2986050"/>
            <a:ext cx="3117000" cy="1684500"/>
          </a:xfrm>
          <a:prstGeom prst="roundRect">
            <a:avLst>
              <a:gd fmla="val 1413" name="adj"/>
            </a:avLst>
          </a:prstGeom>
          <a:solidFill>
            <a:srgbClr val="F3F3F3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1" name="Google Shape;171;p31"/>
          <p:cNvSpPr/>
          <p:nvPr/>
        </p:nvSpPr>
        <p:spPr>
          <a:xfrm>
            <a:off x="524525" y="2986050"/>
            <a:ext cx="3117000" cy="1684500"/>
          </a:xfrm>
          <a:prstGeom prst="roundRect">
            <a:avLst>
              <a:gd fmla="val 1413" name="adj"/>
            </a:avLst>
          </a:prstGeom>
          <a:solidFill>
            <a:srgbClr val="F3F3F3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2" name="Google Shape;172;p31"/>
          <p:cNvSpPr/>
          <p:nvPr/>
        </p:nvSpPr>
        <p:spPr>
          <a:xfrm>
            <a:off x="4743675" y="1061425"/>
            <a:ext cx="3117000" cy="1684500"/>
          </a:xfrm>
          <a:prstGeom prst="roundRect">
            <a:avLst>
              <a:gd fmla="val 1413" name="adj"/>
            </a:avLst>
          </a:prstGeom>
          <a:solidFill>
            <a:srgbClr val="F3F3F3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3" name="Google Shape;173;p31"/>
          <p:cNvSpPr/>
          <p:nvPr/>
        </p:nvSpPr>
        <p:spPr>
          <a:xfrm>
            <a:off x="524525" y="1017725"/>
            <a:ext cx="3117000" cy="1684500"/>
          </a:xfrm>
          <a:prstGeom prst="roundRect">
            <a:avLst>
              <a:gd fmla="val 1413" name="adj"/>
            </a:avLst>
          </a:prstGeom>
          <a:solidFill>
            <a:srgbClr val="F3F3F3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4" name="Google Shape;174;p31"/>
          <p:cNvSpPr txBox="1"/>
          <p:nvPr>
            <p:ph type="title"/>
          </p:nvPr>
        </p:nvSpPr>
        <p:spPr>
          <a:xfrm>
            <a:off x="311700" y="248600"/>
            <a:ext cx="3676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Industry Applications</a:t>
            </a:r>
            <a:endParaRPr b="1"/>
          </a:p>
        </p:txBody>
      </p:sp>
      <p:sp>
        <p:nvSpPr>
          <p:cNvPr id="175" name="Google Shape;175;p31"/>
          <p:cNvSpPr txBox="1"/>
          <p:nvPr>
            <p:ph idx="1" type="body"/>
          </p:nvPr>
        </p:nvSpPr>
        <p:spPr>
          <a:xfrm>
            <a:off x="311700" y="1152475"/>
            <a:ext cx="3329700" cy="15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300">
                <a:solidFill>
                  <a:schemeClr val="dk1"/>
                </a:solidFill>
              </a:rPr>
              <a:t>Finance Industry</a:t>
            </a:r>
            <a:endParaRPr b="1" sz="13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 sz="1100">
                <a:solidFill>
                  <a:schemeClr val="dk1"/>
                </a:solidFill>
              </a:rPr>
              <a:t>Use of predictive analytics for fraud detection and risk assessment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 sz="1100">
                <a:solidFill>
                  <a:schemeClr val="dk1"/>
                </a:solidFill>
              </a:rPr>
              <a:t>Financial forecasting and portfolio optimization through data-driven insights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 sz="1100">
                <a:solidFill>
                  <a:schemeClr val="dk1"/>
                </a:solidFill>
              </a:rPr>
              <a:t>Customer segmentation and personalized financial recommendations</a:t>
            </a:r>
            <a:endParaRPr/>
          </a:p>
        </p:txBody>
      </p:sp>
      <p:sp>
        <p:nvSpPr>
          <p:cNvPr id="176" name="Google Shape;176;p31"/>
          <p:cNvSpPr txBox="1"/>
          <p:nvPr>
            <p:ph idx="1" type="body"/>
          </p:nvPr>
        </p:nvSpPr>
        <p:spPr>
          <a:xfrm>
            <a:off x="4797675" y="1199700"/>
            <a:ext cx="2904000" cy="15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chemeClr val="dk1"/>
                </a:solidFill>
              </a:rPr>
              <a:t>Healthcare Industry</a:t>
            </a:r>
            <a:endParaRPr b="1" sz="13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 sz="1100">
                <a:solidFill>
                  <a:schemeClr val="dk1"/>
                </a:solidFill>
              </a:rPr>
              <a:t>Analysis of patient data to improve diagnosis and treatment outcomes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 sz="1100">
                <a:solidFill>
                  <a:schemeClr val="dk1"/>
                </a:solidFill>
              </a:rPr>
              <a:t>Predictive analytics for disease surveillance and early detection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 sz="1100">
                <a:solidFill>
                  <a:schemeClr val="dk1"/>
                </a:solidFill>
              </a:rPr>
              <a:t>Optimization of healthcare resource allocation and hospital operations</a:t>
            </a:r>
            <a:endParaRPr b="1" sz="1100">
              <a:solidFill>
                <a:schemeClr val="dk1"/>
              </a:solidFill>
            </a:endParaRPr>
          </a:p>
        </p:txBody>
      </p:sp>
      <p:sp>
        <p:nvSpPr>
          <p:cNvPr id="177" name="Google Shape;177;p31"/>
          <p:cNvSpPr txBox="1"/>
          <p:nvPr>
            <p:ph idx="1" type="body"/>
          </p:nvPr>
        </p:nvSpPr>
        <p:spPr>
          <a:xfrm>
            <a:off x="448200" y="3077100"/>
            <a:ext cx="3117000" cy="15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424">
                <a:solidFill>
                  <a:schemeClr val="dk1"/>
                </a:solidFill>
              </a:rPr>
              <a:t>Retail Industry</a:t>
            </a:r>
            <a:endParaRPr b="1" sz="1424">
              <a:solidFill>
                <a:schemeClr val="dk1"/>
              </a:solidFill>
            </a:endParaRPr>
          </a:p>
          <a:p>
            <a:pPr indent="-293211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-GB" sz="1100">
                <a:solidFill>
                  <a:schemeClr val="dk1"/>
                </a:solidFill>
              </a:rPr>
              <a:t>Customer behavior analysis to enhance personalized marketing strategies</a:t>
            </a:r>
            <a:endParaRPr sz="1100">
              <a:solidFill>
                <a:schemeClr val="dk1"/>
              </a:solidFill>
            </a:endParaRPr>
          </a:p>
          <a:p>
            <a:pPr indent="-293211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-GB" sz="1100">
                <a:solidFill>
                  <a:schemeClr val="dk1"/>
                </a:solidFill>
              </a:rPr>
              <a:t>Demand forecasting and inventory management for improved supply chain efficiency</a:t>
            </a:r>
            <a:endParaRPr sz="1100">
              <a:solidFill>
                <a:schemeClr val="dk1"/>
              </a:solidFill>
            </a:endParaRPr>
          </a:p>
          <a:p>
            <a:pPr indent="-293211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-GB" sz="1100">
                <a:solidFill>
                  <a:schemeClr val="dk1"/>
                </a:solidFill>
              </a:rPr>
              <a:t>Sentiment analysis to understand customer feedback and enhance product offerings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</a:endParaRPr>
          </a:p>
        </p:txBody>
      </p:sp>
      <p:sp>
        <p:nvSpPr>
          <p:cNvPr id="178" name="Google Shape;178;p31"/>
          <p:cNvSpPr txBox="1"/>
          <p:nvPr>
            <p:ph idx="1" type="body"/>
          </p:nvPr>
        </p:nvSpPr>
        <p:spPr>
          <a:xfrm>
            <a:off x="4797675" y="3077100"/>
            <a:ext cx="3009000" cy="15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424">
                <a:solidFill>
                  <a:schemeClr val="dk1"/>
                </a:solidFill>
              </a:rPr>
              <a:t>Marketing Industry</a:t>
            </a:r>
            <a:endParaRPr b="1" sz="1424">
              <a:solidFill>
                <a:schemeClr val="dk1"/>
              </a:solidFill>
            </a:endParaRPr>
          </a:p>
          <a:p>
            <a:pPr indent="-293211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-GB" sz="1100">
                <a:solidFill>
                  <a:schemeClr val="dk1"/>
                </a:solidFill>
              </a:rPr>
              <a:t>Data-driven campaign management for targeted advertising and customer acquisition</a:t>
            </a:r>
            <a:endParaRPr sz="1100">
              <a:solidFill>
                <a:schemeClr val="dk1"/>
              </a:solidFill>
            </a:endParaRPr>
          </a:p>
          <a:p>
            <a:pPr indent="-293211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-GB" sz="1100">
                <a:solidFill>
                  <a:schemeClr val="dk1"/>
                </a:solidFill>
              </a:rPr>
              <a:t>Social media analytics to understand customer sentiment and influence marketing strategies</a:t>
            </a:r>
            <a:endParaRPr sz="1100">
              <a:solidFill>
                <a:schemeClr val="dk1"/>
              </a:solidFill>
            </a:endParaRPr>
          </a:p>
          <a:p>
            <a:pPr indent="-293211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-GB" sz="1100">
                <a:solidFill>
                  <a:schemeClr val="dk1"/>
                </a:solidFill>
              </a:rPr>
              <a:t>Customer segmentation and lifetime value analysis for effective marketing campaigns</a:t>
            </a:r>
            <a:endParaRPr b="1" sz="1100">
              <a:solidFill>
                <a:schemeClr val="dk1"/>
              </a:solidFill>
            </a:endParaRPr>
          </a:p>
        </p:txBody>
      </p:sp>
      <p:pic>
        <p:nvPicPr>
          <p:cNvPr id="179" name="Google Shape;17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72450" y="248588"/>
            <a:ext cx="1071550" cy="64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66901" y="189863"/>
            <a:ext cx="1039775" cy="72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06325" y="264132"/>
            <a:ext cx="1071550" cy="6516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26125" y="294609"/>
            <a:ext cx="1071550" cy="6211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Example - Application in Retail Analytics</a:t>
            </a:r>
            <a:endParaRPr b="1"/>
          </a:p>
        </p:txBody>
      </p:sp>
      <p:pic>
        <p:nvPicPr>
          <p:cNvPr id="188" name="Google Shape;18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3275" y="1262900"/>
            <a:ext cx="4881622" cy="3770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Career Opportunities</a:t>
            </a:r>
            <a:endParaRPr b="1"/>
          </a:p>
        </p:txBody>
      </p:sp>
      <p:sp>
        <p:nvSpPr>
          <p:cNvPr id="194" name="Google Shape;194;p33"/>
          <p:cNvSpPr txBox="1"/>
          <p:nvPr>
            <p:ph idx="1" type="body"/>
          </p:nvPr>
        </p:nvSpPr>
        <p:spPr>
          <a:xfrm>
            <a:off x="311700" y="1152475"/>
            <a:ext cx="8520600" cy="36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The data analytics industry is experiencing a significant demand for skilled professionals who can effectively analyze and interpret data.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The various career paths available in the fiel</a:t>
            </a:r>
            <a:r>
              <a:rPr lang="en-GB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 of data analytics-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</a:pPr>
            <a:r>
              <a:rPr lang="en-GB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Data Analyst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</a:pPr>
            <a:r>
              <a:rPr lang="en-GB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Business Analyst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</a:pPr>
            <a:r>
              <a:rPr lang="en-GB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Data Scientist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</a:pPr>
            <a:r>
              <a:rPr lang="en-GB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Business Intelligence Analyst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</a:pPr>
            <a:r>
              <a:rPr lang="en-GB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Data Engineer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</a:pPr>
            <a:r>
              <a:rPr lang="en-GB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Data Architect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</a:pPr>
            <a:r>
              <a:rPr lang="en-GB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Data Consultant 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95" name="Google Shape;19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7050" y="2328775"/>
            <a:ext cx="3497650" cy="216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Blue &amp; Gold">
  <a:themeElements>
    <a:clrScheme name="Blue &amp; Gold">
      <a:dk1>
        <a:srgbClr val="FFFFFF"/>
      </a:dk1>
      <a:lt1>
        <a:srgbClr val="01AFD1"/>
      </a:lt1>
      <a:dk2>
        <a:srgbClr val="1E2D31"/>
      </a:dk2>
      <a:lt2>
        <a:srgbClr val="BFC7CA"/>
      </a:lt2>
      <a:accent1>
        <a:srgbClr val="006F85"/>
      </a:accent1>
      <a:accent2>
        <a:srgbClr val="AF4345"/>
      </a:accent2>
      <a:accent3>
        <a:srgbClr val="47D06A"/>
      </a:accent3>
      <a:accent4>
        <a:srgbClr val="F58F8F"/>
      </a:accent4>
      <a:accent5>
        <a:srgbClr val="F6CD4C"/>
      </a:accent5>
      <a:accent6>
        <a:srgbClr val="F8E71C"/>
      </a:accent6>
      <a:hlink>
        <a:srgbClr val="F6CD4C"/>
      </a:hlink>
      <a:folHlink>
        <a:srgbClr val="F6CD4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